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87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2"/>
    <p:restoredTop sz="85042"/>
  </p:normalViewPr>
  <p:slideViewPr>
    <p:cSldViewPr snapToGrid="0" snapToObjects="1">
      <p:cViewPr>
        <p:scale>
          <a:sx n="70" d="100"/>
          <a:sy n="70" d="100"/>
        </p:scale>
        <p:origin x="-94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E8614-F1BC-BD4D-B834-0635AC8D619B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483D9-C616-B541-B5BF-6DC56BEE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Box</a:t>
            </a:r>
            <a:r>
              <a:rPr lang="en-US" baseline="0" dirty="0"/>
              <a:t> on the LEFT: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This is representation of the continuum of phonological awareness.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Skills that should be mastered by the end of Kindergarten. There are 4 levels: word, syllable, Onset-rime, and phoneme. Each level has a number of skills that are arranged from easiest to more difficult (bottom to top). The phoneme level is the most difficult. </a:t>
            </a:r>
          </a:p>
          <a:p>
            <a:endParaRPr lang="en-US" sz="1200" b="0" i="0" u="none" strike="noStrike" cap="none" baseline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r>
              <a:rPr lang="en-US" sz="1200" b="0" i="0" u="none" strike="noStrike" cap="none" baseline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Box on the RIGHT: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b="1" dirty="0"/>
              <a:t>Sequence of Skills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This is representation of the continuum of phonics. </a:t>
            </a:r>
            <a:r>
              <a:rPr lang="en-US" dirty="0"/>
              <a:t>This slide shows the a sequences of skills arranged according to difficulty. This continuum also includes a suggested grade level for skill mastery.</a:t>
            </a:r>
            <a:r>
              <a:rPr lang="en-US" baseline="0" dirty="0"/>
              <a:t> </a:t>
            </a:r>
            <a:r>
              <a:rPr lang="en-US" dirty="0"/>
              <a:t>End of Gr 1-Short vowel and the long vowel silent-e pattern.</a:t>
            </a:r>
            <a:r>
              <a:rPr lang="en-US" baseline="0" dirty="0"/>
              <a:t> </a:t>
            </a:r>
            <a:r>
              <a:rPr lang="en-US" dirty="0"/>
              <a:t>End of Gr 2-Remaining long vowel patterns, r-controlled vowels, and complex consonants.</a:t>
            </a:r>
            <a:r>
              <a:rPr lang="en-US" baseline="0" dirty="0"/>
              <a:t> </a:t>
            </a:r>
            <a:r>
              <a:rPr lang="en-US" dirty="0"/>
              <a:t>Gr 3 – Multi-syllable words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dirty="0"/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dirty="0"/>
              <a:t>Several foundational skills are necessary before beginning instruction of basic phonics patterns. Students must display accuracy and fluency in sound  segmentation &amp; blending and in sound symbol correspondence.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483D9-C616-B541-B5BF-6DC56BEE0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4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CAA4-827C-7D46-843E-35EC8634227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D088-D8AD-B449-B243-1C890A92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4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CAA4-827C-7D46-843E-35EC8634227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D088-D8AD-B449-B243-1C890A92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9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CAA4-827C-7D46-843E-35EC8634227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D088-D8AD-B449-B243-1C890A92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4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CAA4-827C-7D46-843E-35EC8634227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D088-D8AD-B449-B243-1C890A92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8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CAA4-827C-7D46-843E-35EC8634227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D088-D8AD-B449-B243-1C890A92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7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CAA4-827C-7D46-843E-35EC8634227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D088-D8AD-B449-B243-1C890A92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8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CAA4-827C-7D46-843E-35EC8634227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D088-D8AD-B449-B243-1C890A92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3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CAA4-827C-7D46-843E-35EC8634227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D088-D8AD-B449-B243-1C890A92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CAA4-827C-7D46-843E-35EC8634227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D088-D8AD-B449-B243-1C890A92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8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CAA4-827C-7D46-843E-35EC8634227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D088-D8AD-B449-B243-1C890A92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7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CAA4-827C-7D46-843E-35EC8634227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D088-D8AD-B449-B243-1C890A92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7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3CAA4-827C-7D46-843E-35EC8634227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DD088-D8AD-B449-B243-1C890A92C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 to </a:t>
            </a:r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Fairburn Academies</a:t>
            </a:r>
          </a:p>
          <a:p>
            <a:r>
              <a:rPr lang="en-US" dirty="0"/>
              <a:t>First and Second Grade</a:t>
            </a:r>
          </a:p>
          <a:p>
            <a:r>
              <a:rPr lang="en-US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119782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597"/>
            <a:ext cx="10515600" cy="145009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ELLP Academies</a:t>
            </a:r>
            <a:r>
              <a:rPr lang="en-US" sz="36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36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36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n-US" sz="36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What is it?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497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Is a foundational skill block that addresses the language and literacy needs of all students.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Address the needs of early emergent to fluent readers.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Focus on targeted instruction for Foundational Skills and beyond.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Accelerate instruction and intervention for students in grades K-2.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Ensure that all students are reading by age 9 as per the ELA/ELD Framework.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9824" y="308065"/>
            <a:ext cx="6131092" cy="145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0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Century Gothic" charset="0"/>
                <a:ea typeface="Century Gothic" charset="0"/>
                <a:cs typeface="Century Gothic" charset="0"/>
              </a:rPr>
              <a:t>Foundational Literacy Skills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2608729"/>
            <a:ext cx="5157787" cy="3580934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229244" y="2505075"/>
            <a:ext cx="5069099" cy="3684588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rgbClr val="0000FF">
              <a:alpha val="84000"/>
            </a:srgbClr>
          </a:solidFill>
          <a:ln w="101600" cmpd="sng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latin typeface="Century Gothic" charset="0"/>
                <a:ea typeface="Century Gothic" charset="0"/>
                <a:cs typeface="Century Gothic" charset="0"/>
              </a:rPr>
              <a:t>Phonological Awareness Continuum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  <a:solidFill>
            <a:srgbClr val="0000FF">
              <a:alpha val="84000"/>
            </a:srgbClr>
          </a:solidFill>
          <a:ln w="101600" cmpd="sng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3600" b="1" dirty="0">
                <a:cs typeface="Questrial"/>
              </a:rPr>
              <a:t>Phonics Continuum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876956" y="2628034"/>
            <a:ext cx="1220785" cy="276532"/>
          </a:xfrm>
          <a:prstGeom prst="borderCallout1">
            <a:avLst>
              <a:gd name="adj1" fmla="val 64849"/>
              <a:gd name="adj2" fmla="val 101"/>
              <a:gd name="adj3" fmla="val 73922"/>
              <a:gd name="adj4" fmla="val -103"/>
            </a:avLst>
          </a:prstGeom>
          <a:solidFill>
            <a:srgbClr val="7030A0">
              <a:alpha val="11000"/>
            </a:srgbClr>
          </a:solidFill>
          <a:ln w="38100" cmpd="sng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Kindergarten</a:t>
            </a:r>
          </a:p>
        </p:txBody>
      </p:sp>
    </p:spTree>
    <p:extLst>
      <p:ext uri="{BB962C8B-B14F-4D97-AF65-F5344CB8AC3E}">
        <p14:creationId xmlns:p14="http://schemas.microsoft.com/office/powerpoint/2010/main" val="5262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Fairburn Academy Details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94692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latin typeface="Century Gothic" charset="0"/>
                <a:ea typeface="Century Gothic" charset="0"/>
                <a:cs typeface="Century Gothic" charset="0"/>
              </a:rPr>
              <a:t>We’ve used the DIBELS screener to identify needed literacy skills for all first and second grade students. 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Century Gothic" charset="0"/>
                <a:ea typeface="Century Gothic" charset="0"/>
                <a:cs typeface="Century Gothic" charset="0"/>
              </a:rPr>
              <a:t>We will commence Academies on Wednesday, August 29.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Century Gothic" charset="0"/>
                <a:ea typeface="Century Gothic" charset="0"/>
                <a:cs typeface="Century Gothic" charset="0"/>
              </a:rPr>
              <a:t>Commencing Academies means your child may move to another teacher for the 40 minute Foundational Skills block or for Reading enrichment.</a:t>
            </a:r>
          </a:p>
        </p:txBody>
      </p:sp>
    </p:spTree>
    <p:extLst>
      <p:ext uri="{BB962C8B-B14F-4D97-AF65-F5344CB8AC3E}">
        <p14:creationId xmlns:p14="http://schemas.microsoft.com/office/powerpoint/2010/main" val="115555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276</Words>
  <Application>Microsoft Office PowerPoint</Application>
  <PresentationFormat>Custom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Back to School</vt:lpstr>
      <vt:lpstr>ELLP Academies  What is it? </vt:lpstr>
      <vt:lpstr>Foundational Literacy Skills</vt:lpstr>
      <vt:lpstr>Fairburn Academy Details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Marcial, Marie</dc:creator>
  <cp:lastModifiedBy>lausd_user</cp:lastModifiedBy>
  <cp:revision>20</cp:revision>
  <dcterms:created xsi:type="dcterms:W3CDTF">2018-08-23T16:39:22Z</dcterms:created>
  <dcterms:modified xsi:type="dcterms:W3CDTF">2018-08-26T16:37:38Z</dcterms:modified>
</cp:coreProperties>
</file>